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1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embeddedFontLst>
    <p:embeddedFont>
      <p:font typeface="Century Gothic" panose="020B0502020202020204" pitchFamily="34" charset="0"/>
      <p:regular r:id="rId12"/>
      <p:bold r:id="rId13"/>
      <p:italic r:id="rId14"/>
      <p:boldItalic r:id="rId15"/>
    </p:embeddedFont>
    <p:embeddedFont>
      <p:font typeface="Segoe UI" panose="020B0502040204020203" pitchFamily="3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iYecOFW7QgRdDsgDpFLAlwGsjw2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543A44-C12B-8543-7BF6-EAA476BC60F4}" v="30" dt="2026-02-11T20:24:30.5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47" autoAdjust="0"/>
  </p:normalViewPr>
  <p:slideViewPr>
    <p:cSldViewPr snapToGrid="0">
      <p:cViewPr>
        <p:scale>
          <a:sx n="80" d="100"/>
          <a:sy n="80" d="100"/>
        </p:scale>
        <p:origin x="354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customschemas.google.com/relationships/presentationmetadata" Target="meta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Valle" userId="S::30030158@mrs.com.br::5bed21a2-7ec0-4bd3-b054-a40d93093ff0" providerId="AD" clId="Web-{79543A44-C12B-8543-7BF6-EAA476BC60F4}"/>
    <pc:docChg chg="modSld">
      <pc:chgData name="Fernanda Valle" userId="S::30030158@mrs.com.br::5bed21a2-7ec0-4bd3-b054-a40d93093ff0" providerId="AD" clId="Web-{79543A44-C12B-8543-7BF6-EAA476BC60F4}" dt="2026-02-11T20:24:30.582" v="15" actId="1076"/>
      <pc:docMkLst>
        <pc:docMk/>
      </pc:docMkLst>
      <pc:sldChg chg="modSp">
        <pc:chgData name="Fernanda Valle" userId="S::30030158@mrs.com.br::5bed21a2-7ec0-4bd3-b054-a40d93093ff0" providerId="AD" clId="Web-{79543A44-C12B-8543-7BF6-EAA476BC60F4}" dt="2026-02-11T20:24:30.582" v="15" actId="1076"/>
        <pc:sldMkLst>
          <pc:docMk/>
          <pc:sldMk cId="0" sldId="259"/>
        </pc:sldMkLst>
        <pc:picChg chg="mod">
          <ac:chgData name="Fernanda Valle" userId="S::30030158@mrs.com.br::5bed21a2-7ec0-4bd3-b054-a40d93093ff0" providerId="AD" clId="Web-{79543A44-C12B-8543-7BF6-EAA476BC60F4}" dt="2026-02-11T20:24:30.582" v="15" actId="1076"/>
          <ac:picMkLst>
            <pc:docMk/>
            <pc:sldMk cId="0" sldId="259"/>
            <ac:picMk id="11" creationId="{AC8E0DB4-AC6A-D5A6-A03F-95CE5F3850A0}"/>
          </ac:picMkLst>
        </pc:picChg>
      </pc:sldChg>
      <pc:sldChg chg="modSp">
        <pc:chgData name="Fernanda Valle" userId="S::30030158@mrs.com.br::5bed21a2-7ec0-4bd3-b054-a40d93093ff0" providerId="AD" clId="Web-{79543A44-C12B-8543-7BF6-EAA476BC60F4}" dt="2026-02-11T17:22:30.849" v="14" actId="20577"/>
        <pc:sldMkLst>
          <pc:docMk/>
          <pc:sldMk cId="0" sldId="260"/>
        </pc:sldMkLst>
        <pc:spChg chg="mod">
          <ac:chgData name="Fernanda Valle" userId="S::30030158@mrs.com.br::5bed21a2-7ec0-4bd3-b054-a40d93093ff0" providerId="AD" clId="Web-{79543A44-C12B-8543-7BF6-EAA476BC60F4}" dt="2026-02-11T17:22:30.849" v="14" actId="20577"/>
          <ac:spMkLst>
            <pc:docMk/>
            <pc:sldMk cId="0" sldId="260"/>
            <ac:spMk id="21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b="1" dirty="0"/>
              <a:t>1 PROBLEMA IDENTIFICADO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Já é de nosso conhecimento que a maior parte dos sinistros ferroviários acontece nas </a:t>
            </a:r>
            <a:r>
              <a:rPr lang="pt-BR" dirty="0" err="1"/>
              <a:t>PN’s</a:t>
            </a:r>
            <a:r>
              <a:rPr lang="pt-BR" dirty="0"/>
              <a:t>, </a:t>
            </a: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tendo como principal causa a imprudência de motoristas e pedestres,</a:t>
            </a:r>
            <a:r>
              <a:rPr lang="pt-BR" dirty="0"/>
              <a:t> resultando em mortalidade, interrupções da operação e aumento do custo logístico. </a:t>
            </a:r>
            <a:r>
              <a:rPr lang="pt-BR" b="0" dirty="0"/>
              <a:t>Historicamente, a MRS desenvolve diversas ações de mitigação, desde campanhas de conscientização, até implantação de sinalização ativa, mas as soluções baseadas na gestão de velocidades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tráfego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rodoviário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e </a:t>
            </a:r>
            <a:r>
              <a:rPr lang="en-US" sz="1200" b="0" dirty="0" err="1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aumento</a:t>
            </a:r>
            <a:r>
              <a:rPr lang="en-US" sz="1200" b="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da </a:t>
            </a:r>
            <a:r>
              <a:rPr lang="en-US" sz="1200" b="0" dirty="0" err="1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percepção</a:t>
            </a:r>
            <a:r>
              <a:rPr lang="en-US" sz="1200" b="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do </a:t>
            </a:r>
            <a:r>
              <a:rPr lang="en-US" sz="1200" b="0" dirty="0" err="1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risco</a:t>
            </a:r>
            <a:r>
              <a:rPr lang="en-US" sz="1200" b="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são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pouco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exploradas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br>
              <a:rPr lang="en-US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endParaRPr lang="pt-B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b="1" dirty="0"/>
              <a:t>2 SOLUÇÃO PROPOSTA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Esse projeto visa exatamente desenvolver e disseminar soluções integradas de gestão de velocidades e aumento de percepção de risco nas aproximações da PN.</a:t>
            </a:r>
            <a:b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</a:br>
            <a:endParaRPr lang="pt-B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 projeto será desenvolvido em parceria da MRS com o Observatório Nacional de Segurança Viária (ONSV) que é uma instituição social dedicada a desenvolver ações que contribuam para a redução dos índices de ocorrências no trânsito brasileiro e o Centro de Estudos em Planejamento e Políticas Urbanas (CEPPUR) da Universidade Federal do Paraná (UFPR), que é uma instituição com competência técnica e científica na área de segurança viária.</a:t>
            </a:r>
            <a:b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</a:br>
            <a:endParaRPr lang="pt-B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 as inovações propostas, destacam-se a integração entre o desenho viário e a operação ferroviária, a utilização de ferramentas para a identificação de locais críticos e a adoção de medidas voltadas ao aumento da percepção de risco dos usuários e à gestão de velocidades, tendo em vista que a velocidade de um veículo influencia diretamente no risco e na severidade dos sinistros.</a:t>
            </a:r>
            <a:b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</a:br>
            <a:b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</a:b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Tudo isso combinando engenharia, operação e comportamento.</a:t>
            </a:r>
            <a:b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</a:br>
            <a:b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</a:br>
            <a:r>
              <a:rPr lang="pt-BR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 projeto parte, portanto, da ideia de que é possível influenciar o comportamento de escolha de velocidade de condutores na aproximação de </a:t>
            </a:r>
            <a:r>
              <a:rPr lang="pt-BR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PNs</a:t>
            </a:r>
            <a:r>
              <a:rPr lang="pt-BR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por meio de intervenções no desenho viário e na sinalização de trânsito</a:t>
            </a: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fazendo com que os condutores que se aproximam desses pontos de cruzamento rodoferroviário sejam induzidos à prática de velocidades seguras, aumentando sua capacidade de identificar, julgar e reagir a riscos.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pt-B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pt-BR" sz="1200" b="0" i="0" u="none" strike="noStrike" cap="none" dirty="0">
              <a:solidFill>
                <a:schemeClr val="dk1"/>
              </a:solidFill>
              <a:effectLst/>
              <a:latin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3 BENEFÍCIO PRINCIPAL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b="1" dirty="0">
                <a:highlight>
                  <a:srgbClr val="FFFF00"/>
                </a:highlight>
              </a:rPr>
              <a:t>ler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pt-B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b="1" dirty="0"/>
              <a:t>4 ADERÊNCIA REGULATÓRIA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A proposta atende integralmente ao Tema Prioritário RDT nº 4 e aos artigos 3º e 4º da resolução, pois melhora a qualidade dos serviços no quesito segurança, ao desenvolver cursos de formação e entregar soluções técnicas para temas específicos.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0" name="Google Shape;100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b="1" dirty="0"/>
              <a:t>BENEFÍCIOS PRINCIPAIS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Para o setor ferroviário: maior segurança operacional e redução de sinistros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Para as concessionárias: mitigação de danos materiais, diminuição de interrupções operacionais e melhor gestão de riscos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Para a União e órgãos reguladores, o projeto irá fornecer dados, metodologias e recomendações que podem apoiar na formulação de políticas públicas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Aos usuários do sistema, o ele vai aumentar a percepção de risco, estimulando comportamentos seguros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 por fim, a sociedade em geral vai se beneficiar com a diminuição de acidentes e da mortalidade, com o impacto positivo na saúde pública e com o fortalecimento da cultura de segurança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None/>
              <a:tabLst/>
              <a:defRPr/>
            </a:pPr>
            <a:endParaRPr lang="pt-B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None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IMPACTO E REPLICABILIDADE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AutoNum type="arabicPeriod"/>
              <a:tabLst/>
              <a:defRPr/>
            </a:pPr>
            <a:r>
              <a:rPr lang="pt-BR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Curto prazo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AutoNum type="alphaLcParenR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Definição do estado da arte sobre a implantação de medidas de gestão de velocidades do tráfego rodoviário e aumento da percepção de risco dos usuários na aproximação de passagens em nível no Brasil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AutoNum type="alphaLcParenR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desenvolvimento de procedimentos para identificação de locais críticos para intervenções e concepção das recomendações de intervenções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None/>
              <a:tabLst/>
              <a:defRPr/>
            </a:pPr>
            <a:endParaRPr lang="pt-B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None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2. Médio prazo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AutoNum type="alphaLcParenR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Construção de artigos científicos e guia de soluções que serão divulgados entre gestores municipais e população lindeira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AutoNum type="alphaLcParenR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Ações de </a:t>
            </a:r>
            <a:r>
              <a:rPr lang="pt-BR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advocacy</a:t>
            </a: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com o encaminhamento do resultado do estudo junto à ANTT, a promoção de evento (webinário) de divulgação dos conteúdos desenvolvidos, a realização de audiências públicas para esclarecimentos e disseminação dos conteúdos, entre outros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METODOLOGIA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pt-BR" dirty="0"/>
              <a:t>Identificação de </a:t>
            </a:r>
            <a:r>
              <a:rPr lang="pt-BR" dirty="0" err="1"/>
              <a:t>PNs</a:t>
            </a:r>
            <a:r>
              <a:rPr lang="pt-BR" dirty="0"/>
              <a:t> críticas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tabLst/>
              <a:defRPr/>
            </a:pPr>
            <a:r>
              <a:rPr lang="pt-BR" dirty="0"/>
              <a:t>Diagnóstico técnico completo a partir do </a:t>
            </a: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levantamento de relevo, da visibilidade, sinalização e características do entorno</a:t>
            </a:r>
            <a:endParaRPr lang="pt-BR" dirty="0"/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pt-BR" dirty="0"/>
              <a:t>Desenvolvimento do desenho conceitual de 16 intervenções de engenharia para gestão de velocidades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pt-BR" dirty="0"/>
              <a:t>Em seguida, vamos estimar o impacto da implantação dessas soluções na segurança utilizando modelagem estatística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pt-BR" dirty="0"/>
              <a:t>Capacitação e construção de materiais educativos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PRODUTOS PRINCIPAIS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Artigos científicos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Guia de Soluções de Intervenções de Gestão de Velocidades do Tráfego Rodoviário e Aumento da Percepção de Risco dos Usuários na Aproximação de Passagens em Nível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Cartilha educativa com o objetivo de explicar de maneira simples a importância e a função das intervenções sugeridas no “Guia de Soluções” para que as ações sejam melhor aceitas pela comunidade envolvida.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tabLst/>
              <a:defRPr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Curso de capacitação para gestores municipais</a:t>
            </a:r>
            <a:r>
              <a:rPr lang="pt-BR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abordando os conceitos de sistemas seguros e responsabilidade compartilhada, segurança em passagens em nível, gestão de velocidades, percepção de risco e explicações dos desenhos conceituais desenvolvidos.</a:t>
            </a:r>
            <a:endParaRPr lang="pt-BR" sz="1200" b="0" i="1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Produção de um </a:t>
            </a:r>
            <a:r>
              <a:rPr lang="pt-BR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press</a:t>
            </a:r>
            <a:r>
              <a:rPr lang="pt-BR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release </a:t>
            </a:r>
            <a:endParaRPr lang="pt-B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Seminário/debate sobre o tema</a:t>
            </a:r>
          </a:p>
          <a:p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Audiência pública</a:t>
            </a:r>
          </a:p>
          <a:p>
            <a:r>
              <a:rPr lang="pt-B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Relatório síntese dos debates</a:t>
            </a:r>
            <a:endParaRPr lang="pt-BR" dirty="0"/>
          </a:p>
        </p:txBody>
      </p:sp>
      <p:sp>
        <p:nvSpPr>
          <p:cNvPr id="173" name="Google Shape;17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8" name="Google Shape;20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5" name="Google Shape;24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entury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VERTICAL_TITLE_AND_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ítulo e conteúdo">
  <p:cSld name="1_Título e conteúdo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entury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 sz="4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"/>
          <p:cNvSpPr txBox="1"/>
          <p:nvPr/>
        </p:nvSpPr>
        <p:spPr>
          <a:xfrm>
            <a:off x="5891049" y="3718975"/>
            <a:ext cx="60960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Century Gothic"/>
              <a:buNone/>
            </a:pPr>
            <a:r>
              <a:rPr lang="en-US" sz="2000" b="1" dirty="0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PÓS GRADUAÇÃO EM GESTÃO DE NEGÓCIOS FERROVIÁRIOS</a:t>
            </a:r>
            <a:endParaRPr sz="2000" b="1" dirty="0">
              <a:solidFill>
                <a:schemeClr val="accent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10225668" y="6467708"/>
            <a:ext cx="212838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00"/>
              </a:buClr>
              <a:buSzPts val="1600"/>
              <a:buFont typeface="Century Gothic"/>
              <a:buNone/>
            </a:pPr>
            <a:r>
              <a:rPr lang="en-US" sz="1600" b="1" i="0" u="none" strike="noStrike" cap="none" dirty="0" err="1">
                <a:solidFill>
                  <a:srgbClr val="FFCC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Fevereiro</a:t>
            </a:r>
            <a:r>
              <a:rPr lang="en-US" sz="1600" b="1" i="0" u="none" strike="noStrike" cap="none" dirty="0">
                <a:solidFill>
                  <a:srgbClr val="FFCC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/2026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"/>
          <p:cNvSpPr/>
          <p:nvPr/>
        </p:nvSpPr>
        <p:spPr>
          <a:xfrm>
            <a:off x="666751" y="476251"/>
            <a:ext cx="10858500" cy="666751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666751" y="1104901"/>
            <a:ext cx="10858500" cy="381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666750" y="476250"/>
            <a:ext cx="19212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36125" anchor="t" anchorCtr="0">
            <a:spAutoFit/>
          </a:bodyPr>
          <a:lstStyle/>
          <a:p>
            <a:pPr marL="0" marR="0" lvl="0" indent="0" algn="l" rtl="0">
              <a:lnSpc>
                <a:spcPct val="1659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11" b="1">
                <a:solidFill>
                  <a:srgbClr val="1A365D"/>
                </a:solidFill>
                <a:latin typeface="Arial"/>
                <a:ea typeface="Arial"/>
                <a:cs typeface="Arial"/>
                <a:sym typeface="Arial"/>
              </a:rPr>
              <a:t>O PROJETO</a:t>
            </a:r>
            <a:endParaRPr sz="241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"/>
          <p:cNvSpPr/>
          <p:nvPr/>
        </p:nvSpPr>
        <p:spPr>
          <a:xfrm>
            <a:off x="666751" y="1485900"/>
            <a:ext cx="5286375" cy="164968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8" name="Google Shape;108;p2"/>
          <p:cNvSpPr/>
          <p:nvPr/>
        </p:nvSpPr>
        <p:spPr>
          <a:xfrm>
            <a:off x="952500" y="1471210"/>
            <a:ext cx="173124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6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11" b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sz="2411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9" name="Google Shape;109;p2"/>
          <p:cNvSpPr/>
          <p:nvPr/>
        </p:nvSpPr>
        <p:spPr>
          <a:xfrm>
            <a:off x="1619251" y="1471210"/>
            <a:ext cx="1820498" cy="258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22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16" b="1" dirty="0" err="1">
                <a:solidFill>
                  <a:srgbClr val="2C528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Problema</a:t>
            </a:r>
            <a:r>
              <a:rPr lang="en-US" sz="1316" b="1" dirty="0">
                <a:solidFill>
                  <a:srgbClr val="2C528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316" b="1" dirty="0" err="1">
                <a:solidFill>
                  <a:srgbClr val="2C528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Identificado</a:t>
            </a:r>
            <a:endParaRPr sz="1316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0" name="Google Shape;110;p2"/>
          <p:cNvSpPr/>
          <p:nvPr/>
        </p:nvSpPr>
        <p:spPr>
          <a:xfrm>
            <a:off x="1619251" y="2124074"/>
            <a:ext cx="4220540" cy="1661937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1" name="Google Shape;111;p2"/>
          <p:cNvSpPr/>
          <p:nvPr/>
        </p:nvSpPr>
        <p:spPr>
          <a:xfrm>
            <a:off x="1619251" y="2124075"/>
            <a:ext cx="28575" cy="716236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2" name="Google Shape;112;p2"/>
          <p:cNvSpPr/>
          <p:nvPr/>
        </p:nvSpPr>
        <p:spPr>
          <a:xfrm>
            <a:off x="1619251" y="1900160"/>
            <a:ext cx="4048125" cy="2003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0000" tIns="136125" rIns="170000" bIns="136125" anchor="t" anchorCtr="0">
            <a:spAutoFit/>
          </a:bodyPr>
          <a:lstStyle/>
          <a:p>
            <a:pPr lvl="0" algn="just">
              <a:lnSpc>
                <a:spcPct val="155583"/>
              </a:lnSpc>
            </a:pPr>
            <a:r>
              <a:rPr lang="pt-BR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Lacuna na formação técnico estratégica dos profissionais, que dificulta a construção de um olhar integrado entre operação, gestão, pessoas, finanças e tecnologia, reduzindo a agilidade na tomada de decisão e a difusão estruturada de boas práticas.</a:t>
            </a:r>
            <a:endParaRPr sz="1112" dirty="0">
              <a:solidFill>
                <a:schemeClr val="bg2">
                  <a:lumMod val="75000"/>
                </a:schemeClr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3" name="Google Shape;113;p2"/>
          <p:cNvSpPr/>
          <p:nvPr/>
        </p:nvSpPr>
        <p:spPr>
          <a:xfrm>
            <a:off x="6238874" y="1233084"/>
            <a:ext cx="5286375" cy="164968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6" name="Google Shape;116;p2"/>
          <p:cNvSpPr/>
          <p:nvPr/>
        </p:nvSpPr>
        <p:spPr>
          <a:xfrm>
            <a:off x="6524624" y="1471210"/>
            <a:ext cx="173124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6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11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 sz="2411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7" name="Google Shape;117;p2"/>
          <p:cNvSpPr/>
          <p:nvPr/>
        </p:nvSpPr>
        <p:spPr>
          <a:xfrm>
            <a:off x="7191374" y="1471210"/>
            <a:ext cx="1425518" cy="258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22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16" b="1">
                <a:solidFill>
                  <a:srgbClr val="2C528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Solução Proposta</a:t>
            </a:r>
            <a:endParaRPr sz="1316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8" name="Google Shape;118;p2"/>
          <p:cNvSpPr/>
          <p:nvPr/>
        </p:nvSpPr>
        <p:spPr>
          <a:xfrm>
            <a:off x="7191374" y="1871258"/>
            <a:ext cx="4048125" cy="2074120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9" name="Google Shape;119;p2"/>
          <p:cNvSpPr/>
          <p:nvPr/>
        </p:nvSpPr>
        <p:spPr>
          <a:xfrm>
            <a:off x="7191374" y="1871259"/>
            <a:ext cx="28575" cy="716236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0" name="Google Shape;120;p2"/>
          <p:cNvSpPr/>
          <p:nvPr/>
        </p:nvSpPr>
        <p:spPr>
          <a:xfrm>
            <a:off x="7191372" y="1653827"/>
            <a:ext cx="4048125" cy="1715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0000" tIns="136125" rIns="170000" bIns="136125" anchor="t" anchorCtr="0">
            <a:spAutoFit/>
          </a:bodyPr>
          <a:lstStyle/>
          <a:p>
            <a:pPr algn="just">
              <a:lnSpc>
                <a:spcPct val="155583"/>
              </a:lnSpc>
            </a:pPr>
            <a:r>
              <a:rPr lang="pt-BR" sz="1200" dirty="0">
                <a:solidFill>
                  <a:schemeClr val="bg2">
                    <a:lumMod val="75000"/>
                  </a:schemeClr>
                </a:solidFill>
                <a:latin typeface="Century Gothic"/>
                <a:sym typeface="Century Gothic"/>
              </a:rPr>
              <a:t>Implementação de uma Pós‑Graduação em Gestão de Negócios Ferroviários, estruturada como trilho formativo técnico‑estratégico, com foco na construção de visão integrada do negócio ferroviário.</a:t>
            </a:r>
            <a:endParaRPr sz="1200" dirty="0">
              <a:solidFill>
                <a:schemeClr val="bg2">
                  <a:lumMod val="75000"/>
                </a:schemeClr>
              </a:solidFill>
              <a:latin typeface="Century Gothic"/>
              <a:sym typeface="Century Gothic"/>
            </a:endParaRPr>
          </a:p>
        </p:txBody>
      </p:sp>
      <p:sp>
        <p:nvSpPr>
          <p:cNvPr id="121" name="Google Shape;121;p2"/>
          <p:cNvSpPr/>
          <p:nvPr/>
        </p:nvSpPr>
        <p:spPr>
          <a:xfrm>
            <a:off x="666750" y="4172321"/>
            <a:ext cx="5286375" cy="164968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2" name="Google Shape;122;p2"/>
          <p:cNvSpPr/>
          <p:nvPr/>
        </p:nvSpPr>
        <p:spPr>
          <a:xfrm>
            <a:off x="666750" y="4172321"/>
            <a:ext cx="5286375" cy="28575"/>
          </a:xfrm>
          <a:prstGeom prst="rect">
            <a:avLst/>
          </a:prstGeom>
          <a:solidFill>
            <a:srgbClr val="2C528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4" name="Google Shape;124;p2"/>
          <p:cNvSpPr/>
          <p:nvPr/>
        </p:nvSpPr>
        <p:spPr>
          <a:xfrm>
            <a:off x="952499" y="4410447"/>
            <a:ext cx="173124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6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11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sz="2411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5" name="Google Shape;125;p2"/>
          <p:cNvSpPr/>
          <p:nvPr/>
        </p:nvSpPr>
        <p:spPr>
          <a:xfrm>
            <a:off x="1619250" y="4410446"/>
            <a:ext cx="1506053" cy="258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22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16" b="1" dirty="0" err="1">
                <a:solidFill>
                  <a:srgbClr val="2C528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Benefício</a:t>
            </a:r>
            <a:r>
              <a:rPr lang="en-US" sz="1316" b="1" dirty="0">
                <a:solidFill>
                  <a:srgbClr val="2C528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Principal</a:t>
            </a:r>
            <a:endParaRPr sz="1316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6" name="Google Shape;126;p2"/>
          <p:cNvSpPr/>
          <p:nvPr/>
        </p:nvSpPr>
        <p:spPr>
          <a:xfrm>
            <a:off x="1619250" y="4744240"/>
            <a:ext cx="4048125" cy="1706697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7" name="Google Shape;127;p2"/>
          <p:cNvSpPr/>
          <p:nvPr/>
        </p:nvSpPr>
        <p:spPr>
          <a:xfrm>
            <a:off x="1619250" y="4810496"/>
            <a:ext cx="28575" cy="716236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8" name="Google Shape;128;p2"/>
          <p:cNvSpPr/>
          <p:nvPr/>
        </p:nvSpPr>
        <p:spPr>
          <a:xfrm>
            <a:off x="1619249" y="4589636"/>
            <a:ext cx="4827501" cy="2291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0000" tIns="136125" rIns="170000" bIns="136125" anchor="t" anchorCtr="0">
            <a:spAutoFit/>
          </a:bodyPr>
          <a:lstStyle/>
          <a:p>
            <a:pPr lvl="0" algn="just">
              <a:lnSpc>
                <a:spcPct val="155583"/>
              </a:lnSpc>
            </a:pPr>
            <a:r>
              <a:rPr lang="pt-BR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Desenvolvimento de pessoas com formação técnico‑estratégica integrada ao negócio ferroviário, capazes de articular operação, gestão, pessoas, finanças e tecnologia na tomada de decisão, acelerando a disseminação estruturada de boas práticas, com impacto direto na eficiência, na segurança operacional e na sustentabilidade do setor ferroviário.</a:t>
            </a:r>
            <a:endParaRPr lang="en-US" sz="1112" dirty="0">
              <a:solidFill>
                <a:schemeClr val="bg2">
                  <a:lumMod val="75000"/>
                </a:schemeClr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9" name="Google Shape;129;p2"/>
          <p:cNvSpPr/>
          <p:nvPr/>
        </p:nvSpPr>
        <p:spPr>
          <a:xfrm>
            <a:off x="6238874" y="4172321"/>
            <a:ext cx="5286375" cy="164968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0" name="Google Shape;130;p2"/>
          <p:cNvSpPr/>
          <p:nvPr/>
        </p:nvSpPr>
        <p:spPr>
          <a:xfrm>
            <a:off x="6238874" y="4172321"/>
            <a:ext cx="5286375" cy="28575"/>
          </a:xfrm>
          <a:prstGeom prst="rect">
            <a:avLst/>
          </a:prstGeom>
          <a:solidFill>
            <a:srgbClr val="2C528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2" name="Google Shape;132;p2"/>
          <p:cNvSpPr/>
          <p:nvPr/>
        </p:nvSpPr>
        <p:spPr>
          <a:xfrm>
            <a:off x="6524624" y="4410447"/>
            <a:ext cx="173124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6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11" b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endParaRPr sz="2411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3" name="Google Shape;133;p2"/>
          <p:cNvSpPr/>
          <p:nvPr/>
        </p:nvSpPr>
        <p:spPr>
          <a:xfrm>
            <a:off x="7191374" y="4410446"/>
            <a:ext cx="1852558" cy="258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22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16" b="1">
                <a:solidFill>
                  <a:srgbClr val="2C528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Aderência Regulatória</a:t>
            </a:r>
            <a:endParaRPr sz="1316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4" name="Google Shape;134;p2"/>
          <p:cNvSpPr/>
          <p:nvPr/>
        </p:nvSpPr>
        <p:spPr>
          <a:xfrm>
            <a:off x="7191374" y="4810496"/>
            <a:ext cx="4048125" cy="1706696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5" name="Google Shape;135;p2"/>
          <p:cNvSpPr/>
          <p:nvPr/>
        </p:nvSpPr>
        <p:spPr>
          <a:xfrm>
            <a:off x="7191374" y="4810496"/>
            <a:ext cx="28575" cy="716236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6" name="Google Shape;136;p2"/>
          <p:cNvSpPr/>
          <p:nvPr/>
        </p:nvSpPr>
        <p:spPr>
          <a:xfrm>
            <a:off x="7191374" y="4589772"/>
            <a:ext cx="4048125" cy="1715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0000" tIns="136125" rIns="170000" bIns="136125" anchor="t" anchorCtr="0">
            <a:spAutoFit/>
          </a:bodyPr>
          <a:lstStyle/>
          <a:p>
            <a:pPr lvl="0" algn="just">
              <a:lnSpc>
                <a:spcPct val="155583"/>
              </a:lnSpc>
            </a:pPr>
            <a:r>
              <a:rPr lang="pt-BR" sz="1200" dirty="0">
                <a:solidFill>
                  <a:schemeClr val="bg2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 projeto “Pós Graduação em Gestão de Negócios Ferroviários” se enquadra no tema 3: “Formação e aperfeiçoamento profissional, com foco principal nos servidores em exercício na ANTT.</a:t>
            </a:r>
            <a:endParaRPr lang="en-US" sz="1112" dirty="0">
              <a:solidFill>
                <a:schemeClr val="bg2">
                  <a:lumMod val="75000"/>
                </a:schemeClr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110" grpId="0" animBg="1"/>
      <p:bldP spid="111" grpId="0" animBg="1"/>
      <p:bldP spid="112" grpId="0"/>
      <p:bldP spid="116" grpId="0"/>
      <p:bldP spid="117" grpId="0"/>
      <p:bldP spid="118" grpId="0" animBg="1"/>
      <p:bldP spid="119" grpId="0" animBg="1"/>
      <p:bldP spid="120" grpId="0"/>
      <p:bldP spid="121" grpId="0" animBg="1"/>
      <p:bldP spid="122" grpId="0" animBg="1"/>
      <p:bldP spid="124" grpId="0"/>
      <p:bldP spid="125" grpId="0"/>
      <p:bldP spid="126" grpId="0" animBg="1"/>
      <p:bldP spid="127" grpId="0" animBg="1"/>
      <p:bldP spid="128" grpId="0"/>
      <p:bldP spid="129" grpId="0" animBg="1"/>
      <p:bldP spid="130" grpId="0" animBg="1"/>
      <p:bldP spid="132" grpId="0"/>
      <p:bldP spid="133" grpId="0"/>
      <p:bldP spid="134" grpId="0" animBg="1"/>
      <p:bldP spid="135" grpId="0" animBg="1"/>
      <p:bldP spid="1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7;p3">
            <a:extLst>
              <a:ext uri="{FF2B5EF4-FFF2-40B4-BE49-F238E27FC236}">
                <a16:creationId xmlns:a16="http://schemas.microsoft.com/office/drawing/2014/main" id="{E9AF05AE-5D09-85C5-27A4-028E3ACF17C3}"/>
              </a:ext>
            </a:extLst>
          </p:cNvPr>
          <p:cNvSpPr/>
          <p:nvPr/>
        </p:nvSpPr>
        <p:spPr>
          <a:xfrm>
            <a:off x="855378" y="1739933"/>
            <a:ext cx="3151138" cy="1649682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2" name="Google Shape;142;p3"/>
          <p:cNvSpPr/>
          <p:nvPr/>
        </p:nvSpPr>
        <p:spPr>
          <a:xfrm>
            <a:off x="666751" y="476251"/>
            <a:ext cx="10858500" cy="666751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3" name="Google Shape;143;p3"/>
          <p:cNvSpPr/>
          <p:nvPr/>
        </p:nvSpPr>
        <p:spPr>
          <a:xfrm>
            <a:off x="666751" y="1104901"/>
            <a:ext cx="10858500" cy="381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4" name="Google Shape;144;p3"/>
          <p:cNvSpPr/>
          <p:nvPr/>
        </p:nvSpPr>
        <p:spPr>
          <a:xfrm>
            <a:off x="666751" y="476251"/>
            <a:ext cx="10996024" cy="75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36125" anchor="t" anchorCtr="0">
            <a:spAutoFit/>
          </a:bodyPr>
          <a:lstStyle/>
          <a:p>
            <a:pPr marL="0" marR="0" lvl="0" indent="0" algn="l" rtl="0">
              <a:lnSpc>
                <a:spcPct val="1659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11" b="1">
                <a:solidFill>
                  <a:srgbClr val="1A365D"/>
                </a:solidFill>
                <a:latin typeface="Arial"/>
                <a:ea typeface="Arial"/>
                <a:cs typeface="Arial"/>
                <a:sym typeface="Arial"/>
              </a:rPr>
              <a:t>DETALHE DO PROJETO E BENEFÍCIO ESPERADO</a:t>
            </a:r>
            <a:endParaRPr sz="2411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3"/>
          <p:cNvSpPr/>
          <p:nvPr/>
        </p:nvSpPr>
        <p:spPr>
          <a:xfrm>
            <a:off x="855378" y="1185335"/>
            <a:ext cx="1877117" cy="350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90750" anchor="t" anchorCtr="0">
            <a:spAutoFit/>
          </a:bodyPr>
          <a:lstStyle/>
          <a:p>
            <a:pPr marL="0" marR="0" lvl="0" indent="0" algn="l" rtl="0">
              <a:lnSpc>
                <a:spcPct val="1722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16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BENEFÍCIOS PRINCIPAIS</a:t>
            </a:r>
            <a:endParaRPr sz="1316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9" name="Google Shape;149;p3"/>
          <p:cNvSpPr/>
          <p:nvPr/>
        </p:nvSpPr>
        <p:spPr>
          <a:xfrm>
            <a:off x="855378" y="1407639"/>
            <a:ext cx="7330108" cy="2171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lvl="0" indent="-171450">
              <a:lnSpc>
                <a:spcPct val="167895"/>
              </a:lnSpc>
              <a:buFont typeface="Wingdings" panose="05000000000000000000" pitchFamily="2" charset="2"/>
              <a:buChar char="ü"/>
            </a:pPr>
            <a:r>
              <a:rPr lang="pt-BR" sz="1200" dirty="0">
                <a:solidFill>
                  <a:srgbClr val="2D374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Formação de profissionais com visão sistêmica do negócio ferroviário</a:t>
            </a:r>
            <a:endParaRPr lang="en-US" sz="1200" dirty="0">
              <a:solidFill>
                <a:srgbClr val="2D374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171450" lvl="0" indent="-171450">
              <a:lnSpc>
                <a:spcPct val="167895"/>
              </a:lnSpc>
              <a:buFont typeface="Wingdings" panose="05000000000000000000" pitchFamily="2" charset="2"/>
              <a:buChar char="ü"/>
            </a:pPr>
            <a:r>
              <a:rPr lang="pt-BR" sz="1200" dirty="0">
                <a:solidFill>
                  <a:srgbClr val="2D374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Elevação da maturidade técnica do setor</a:t>
            </a:r>
            <a:endParaRPr lang="en-US" sz="1200" dirty="0">
              <a:solidFill>
                <a:srgbClr val="2D374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171450" lvl="0" indent="-171450">
              <a:lnSpc>
                <a:spcPct val="167895"/>
              </a:lnSpc>
              <a:buFont typeface="Wingdings" panose="05000000000000000000" pitchFamily="2" charset="2"/>
              <a:buChar char="ü"/>
            </a:pPr>
            <a:r>
              <a:rPr lang="pt-BR" sz="1200" dirty="0">
                <a:solidFill>
                  <a:srgbClr val="2D374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Melhoria da qualidade das decisões operacionais e estratégicas</a:t>
            </a:r>
            <a:endParaRPr lang="en-US" sz="1200" dirty="0">
              <a:solidFill>
                <a:srgbClr val="2D374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171450" lvl="0" indent="-171450">
              <a:lnSpc>
                <a:spcPct val="167895"/>
              </a:lnSpc>
              <a:buFont typeface="Wingdings" panose="05000000000000000000" pitchFamily="2" charset="2"/>
              <a:buChar char="ü"/>
            </a:pPr>
            <a:r>
              <a:rPr lang="pt-BR" sz="1200" dirty="0">
                <a:solidFill>
                  <a:srgbClr val="2D374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Disseminação estruturada de boas práticas</a:t>
            </a:r>
            <a:endParaRPr lang="en-US" sz="1200" dirty="0">
              <a:solidFill>
                <a:srgbClr val="2D374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171450" lvl="0" indent="-171450">
              <a:lnSpc>
                <a:spcPct val="167895"/>
              </a:lnSpc>
              <a:buFont typeface="Wingdings" panose="05000000000000000000" pitchFamily="2" charset="2"/>
              <a:buChar char="ü"/>
            </a:pPr>
            <a:r>
              <a:rPr lang="pt-BR" sz="1200" dirty="0">
                <a:solidFill>
                  <a:srgbClr val="2D374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Fortalecimento da cultura de segurança e gestão de riscos</a:t>
            </a:r>
          </a:p>
          <a:p>
            <a:pPr marL="171450" lvl="0" indent="-171450">
              <a:lnSpc>
                <a:spcPct val="167895"/>
              </a:lnSpc>
              <a:buFont typeface="Wingdings" panose="05000000000000000000" pitchFamily="2" charset="2"/>
              <a:buChar char="ü"/>
            </a:pPr>
            <a:r>
              <a:rPr lang="pt-BR" sz="12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Aumento da capacidade do setor de internalizar e aplicar diretrizes regulatórias</a:t>
            </a:r>
            <a:endParaRPr lang="pt-BR" sz="1200" dirty="0">
              <a:solidFill>
                <a:srgbClr val="2D374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lvl="0">
              <a:lnSpc>
                <a:spcPct val="167895"/>
              </a:lnSpc>
            </a:pPr>
            <a:endParaRPr sz="12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6" name="Google Shape;156;p3"/>
          <p:cNvSpPr/>
          <p:nvPr/>
        </p:nvSpPr>
        <p:spPr>
          <a:xfrm>
            <a:off x="855378" y="3251907"/>
            <a:ext cx="2314736" cy="350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90750" anchor="t" anchorCtr="0">
            <a:spAutoFit/>
          </a:bodyPr>
          <a:lstStyle/>
          <a:p>
            <a:pPr marL="0" marR="0" lvl="0" indent="0" algn="l" rtl="0">
              <a:lnSpc>
                <a:spcPct val="1722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16" b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IMPACTO E REPLICABILIDADE</a:t>
            </a:r>
            <a:endParaRPr sz="1316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769F6F31-7273-AC39-5D3E-D936C977F999}"/>
              </a:ext>
            </a:extLst>
          </p:cNvPr>
          <p:cNvGrpSpPr/>
          <p:nvPr/>
        </p:nvGrpSpPr>
        <p:grpSpPr>
          <a:xfrm>
            <a:off x="855378" y="3485755"/>
            <a:ext cx="11287125" cy="1154369"/>
            <a:chOff x="904506" y="4326342"/>
            <a:chExt cx="11287125" cy="1154369"/>
          </a:xfrm>
        </p:grpSpPr>
        <p:sp>
          <p:nvSpPr>
            <p:cNvPr id="157" name="Google Shape;157;p3"/>
            <p:cNvSpPr/>
            <p:nvPr/>
          </p:nvSpPr>
          <p:spPr>
            <a:xfrm>
              <a:off x="904506" y="4389317"/>
              <a:ext cx="10983600" cy="720000"/>
            </a:xfrm>
            <a:prstGeom prst="rect">
              <a:avLst/>
            </a:prstGeom>
            <a:solidFill>
              <a:srgbClr val="F8F9FA">
                <a:alpha val="8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904506" y="4389317"/>
              <a:ext cx="28575" cy="720000"/>
            </a:xfrm>
            <a:prstGeom prst="rect">
              <a:avLst/>
            </a:prstGeom>
            <a:solidFill>
              <a:srgbClr val="2C528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904506" y="4326342"/>
              <a:ext cx="11287125" cy="11543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0000" tIns="113450" rIns="170000" bIns="113450" anchor="t" anchorCtr="0">
              <a:spAutoFit/>
            </a:bodyPr>
            <a:lstStyle/>
            <a:p>
              <a:pPr marL="0" marR="0" lvl="0" indent="0" algn="l" rtl="0">
                <a:lnSpc>
                  <a:spcPct val="16663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 dirty="0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Curto </a:t>
              </a:r>
              <a:r>
                <a:rPr lang="en-US" sz="1200" b="1" dirty="0" err="1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Prazo</a:t>
              </a:r>
              <a:r>
                <a:rPr lang="en-US" sz="1200" b="1" dirty="0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(1 </a:t>
              </a:r>
              <a:r>
                <a:rPr lang="en-US" sz="1200" b="1" dirty="0" err="1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ano</a:t>
              </a:r>
              <a:r>
                <a:rPr lang="en-US" sz="1200" b="1" dirty="0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):</a:t>
              </a:r>
              <a:r>
                <a:rPr lang="en-US" sz="1200" dirty="0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20 </a:t>
              </a:r>
              <a:r>
                <a:rPr lang="pt-BR" sz="1200" dirty="0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profissionais capacitados para aplicar práticas regulatórias, tecnológicas e sustentáveis no setor ferroviário, fortalecendo a cultura de eficiência, segurança e gestão de riscos.</a:t>
              </a:r>
            </a:p>
            <a:p>
              <a:pPr marL="0" marR="0" lvl="0" indent="0" algn="l" rtl="0">
                <a:lnSpc>
                  <a:spcPct val="16663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dirty="0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​</a:t>
              </a:r>
              <a:endParaRPr sz="12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91BAC32C-630B-827C-4B01-E0DF0E3E2FFC}"/>
              </a:ext>
            </a:extLst>
          </p:cNvPr>
          <p:cNvGrpSpPr/>
          <p:nvPr/>
        </p:nvGrpSpPr>
        <p:grpSpPr>
          <a:xfrm>
            <a:off x="869665" y="4331705"/>
            <a:ext cx="11026463" cy="845951"/>
            <a:chOff x="1660908" y="5127760"/>
            <a:chExt cx="11026463" cy="845951"/>
          </a:xfrm>
        </p:grpSpPr>
        <p:sp>
          <p:nvSpPr>
            <p:cNvPr id="161" name="Google Shape;161;p3"/>
            <p:cNvSpPr/>
            <p:nvPr/>
          </p:nvSpPr>
          <p:spPr>
            <a:xfrm>
              <a:off x="1660908" y="5244991"/>
              <a:ext cx="28575" cy="720000"/>
            </a:xfrm>
            <a:prstGeom prst="rect">
              <a:avLst/>
            </a:prstGeom>
            <a:solidFill>
              <a:srgbClr val="2C528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grpSp>
          <p:nvGrpSpPr>
            <p:cNvPr id="3" name="Agrupar 2">
              <a:extLst>
                <a:ext uri="{FF2B5EF4-FFF2-40B4-BE49-F238E27FC236}">
                  <a16:creationId xmlns:a16="http://schemas.microsoft.com/office/drawing/2014/main" id="{761F57B1-8397-6C81-41DB-957DD86F5871}"/>
                </a:ext>
              </a:extLst>
            </p:cNvPr>
            <p:cNvGrpSpPr/>
            <p:nvPr/>
          </p:nvGrpSpPr>
          <p:grpSpPr>
            <a:xfrm>
              <a:off x="1703771" y="5127760"/>
              <a:ext cx="10983600" cy="845951"/>
              <a:chOff x="904875" y="4957769"/>
              <a:chExt cx="10983600" cy="845951"/>
            </a:xfrm>
          </p:grpSpPr>
          <p:sp>
            <p:nvSpPr>
              <p:cNvPr id="160" name="Google Shape;160;p3"/>
              <p:cNvSpPr/>
              <p:nvPr/>
            </p:nvSpPr>
            <p:spPr>
              <a:xfrm>
                <a:off x="904875" y="5008954"/>
                <a:ext cx="10983600" cy="720000"/>
              </a:xfrm>
              <a:prstGeom prst="rect">
                <a:avLst/>
              </a:prstGeom>
              <a:solidFill>
                <a:srgbClr val="F8F9FA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62" name="Google Shape;162;p3"/>
              <p:cNvSpPr/>
              <p:nvPr/>
            </p:nvSpPr>
            <p:spPr>
              <a:xfrm>
                <a:off x="904875" y="4957769"/>
                <a:ext cx="10382249" cy="8459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0000" tIns="113450" rIns="170000" bIns="113450" anchor="t" anchorCtr="0">
                <a:spAutoFit/>
              </a:bodyPr>
              <a:lstStyle/>
              <a:p>
                <a:pPr marL="0" marR="0" lvl="0" indent="0" algn="l" rtl="0">
                  <a:lnSpc>
                    <a:spcPct val="16663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1" dirty="0" err="1">
                    <a:solidFill>
                      <a:srgbClr val="2D3748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rPr>
                  <a:t>Médio</a:t>
                </a:r>
                <a:r>
                  <a:rPr lang="en-US" sz="1200" b="1" dirty="0">
                    <a:solidFill>
                      <a:srgbClr val="2D3748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rPr>
                  <a:t> </a:t>
                </a:r>
                <a:r>
                  <a:rPr lang="en-US" sz="1200" b="1" dirty="0" err="1">
                    <a:solidFill>
                      <a:srgbClr val="2D3748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rPr>
                  <a:t>Prazo</a:t>
                </a:r>
                <a:r>
                  <a:rPr lang="en-US" sz="1200" b="1" dirty="0">
                    <a:solidFill>
                      <a:srgbClr val="2D3748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rPr>
                  <a:t> (2-3 </a:t>
                </a:r>
                <a:r>
                  <a:rPr lang="en-US" sz="1200" b="1" dirty="0" err="1">
                    <a:solidFill>
                      <a:srgbClr val="2D3748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rPr>
                  <a:t>anos</a:t>
                </a:r>
                <a:r>
                  <a:rPr lang="en-US" sz="1200" b="1" dirty="0">
                    <a:solidFill>
                      <a:srgbClr val="2D3748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rPr>
                  <a:t>):</a:t>
                </a:r>
                <a:r>
                  <a:rPr lang="en-US" sz="1200" dirty="0">
                    <a:solidFill>
                      <a:srgbClr val="2D3748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rPr>
                  <a:t> </a:t>
                </a:r>
                <a:r>
                  <a:rPr lang="pt-BR" sz="1200" dirty="0">
                    <a:solidFill>
                      <a:srgbClr val="2D3748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rPr>
                  <a:t>Elevação consistente da maturidade técnico‑estratégica, com profissionais capazes de atuar de forma integrada e sistêmica nos principais desafios do negócio ferroviário.</a:t>
                </a:r>
                <a:endParaRPr sz="1200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</p:grp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E6F79A2A-50EC-140F-C2F9-1DDE2DD60D10}"/>
              </a:ext>
            </a:extLst>
          </p:cNvPr>
          <p:cNvGrpSpPr/>
          <p:nvPr/>
        </p:nvGrpSpPr>
        <p:grpSpPr>
          <a:xfrm>
            <a:off x="855378" y="5372701"/>
            <a:ext cx="10983600" cy="1462787"/>
            <a:chOff x="904873" y="5786079"/>
            <a:chExt cx="10983600" cy="1462787"/>
          </a:xfrm>
        </p:grpSpPr>
        <p:sp>
          <p:nvSpPr>
            <p:cNvPr id="166" name="Google Shape;166;p3"/>
            <p:cNvSpPr/>
            <p:nvPr/>
          </p:nvSpPr>
          <p:spPr>
            <a:xfrm>
              <a:off x="904873" y="5794723"/>
              <a:ext cx="10983600" cy="537534"/>
            </a:xfrm>
            <a:prstGeom prst="rect">
              <a:avLst/>
            </a:prstGeom>
            <a:solidFill>
              <a:srgbClr val="F8F9FA">
                <a:alpha val="8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904875" y="5794723"/>
              <a:ext cx="28575" cy="536400"/>
            </a:xfrm>
            <a:prstGeom prst="rect">
              <a:avLst/>
            </a:prstGeom>
            <a:solidFill>
              <a:srgbClr val="2C528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904874" y="5786079"/>
              <a:ext cx="9961009" cy="14627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0000" tIns="113450" rIns="170000" bIns="113450" anchor="t" anchorCtr="0">
              <a:spAutoFit/>
            </a:bodyPr>
            <a:lstStyle/>
            <a:p>
              <a:pPr marL="0" marR="0" lvl="0" indent="0" algn="l" rtl="0">
                <a:lnSpc>
                  <a:spcPct val="16663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 dirty="0" err="1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Replicabilidade</a:t>
              </a:r>
              <a:r>
                <a:rPr lang="en-US" sz="1200" b="1" dirty="0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:</a:t>
              </a:r>
              <a:r>
                <a:rPr lang="en-US" sz="1200" dirty="0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</a:t>
              </a:r>
            </a:p>
            <a:p>
              <a:pPr marL="171450" marR="0" lvl="0" indent="-171450" algn="l" rtl="0">
                <a:lnSpc>
                  <a:spcPct val="166634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</a:pPr>
              <a:r>
                <a:rPr lang="pt-BR" sz="1200" dirty="0">
                  <a:solidFill>
                    <a:srgbClr val="2D3748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Modelo formativo padronizado e escalável</a:t>
              </a:r>
            </a:p>
            <a:p>
              <a:pPr marL="171450" marR="0" lvl="0" indent="-171450" algn="l" rtl="0">
                <a:lnSpc>
                  <a:spcPct val="166634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</a:pPr>
              <a:r>
                <a:rPr lang="pt-BR" sz="1200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Conteúdos e metodologia baseados em fundamentos do negócio ferroviário</a:t>
              </a:r>
              <a:endParaRPr lang="pt-BR" sz="1200" dirty="0">
                <a:solidFill>
                  <a:srgbClr val="2D3748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marL="171450" marR="0" lvl="0" indent="-171450" algn="l" rtl="0">
                <a:lnSpc>
                  <a:spcPct val="166634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</a:pPr>
              <a:r>
                <a:rPr lang="pt-BR" sz="1200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Geração de conhecimento aplicado e reutilizável</a:t>
              </a:r>
              <a:endParaRPr sz="12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F408F1BF-1A30-65EC-EFDA-02DC62C977CE}"/>
              </a:ext>
            </a:extLst>
          </p:cNvPr>
          <p:cNvSpPr/>
          <p:nvPr/>
        </p:nvSpPr>
        <p:spPr>
          <a:xfrm>
            <a:off x="7720750" y="1169856"/>
            <a:ext cx="3908850" cy="26037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5" name="Google Shape;175;p4"/>
          <p:cNvSpPr/>
          <p:nvPr/>
        </p:nvSpPr>
        <p:spPr>
          <a:xfrm>
            <a:off x="619126" y="428626"/>
            <a:ext cx="10953751" cy="6477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6" name="Google Shape;176;p4"/>
          <p:cNvSpPr/>
          <p:nvPr/>
        </p:nvSpPr>
        <p:spPr>
          <a:xfrm>
            <a:off x="619126" y="1038226"/>
            <a:ext cx="10953751" cy="381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p4"/>
          <p:cNvSpPr/>
          <p:nvPr/>
        </p:nvSpPr>
        <p:spPr>
          <a:xfrm>
            <a:off x="619125" y="428625"/>
            <a:ext cx="3730500" cy="5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13450" anchor="t" anchorCtr="0">
            <a:spAutoFit/>
          </a:bodyPr>
          <a:lstStyle/>
          <a:p>
            <a:pPr marL="0" marR="0" lvl="0" indent="0" algn="l" rtl="0">
              <a:lnSpc>
                <a:spcPct val="1659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11" b="1">
                <a:solidFill>
                  <a:srgbClr val="1A365D"/>
                </a:solidFill>
                <a:latin typeface="Arial"/>
                <a:ea typeface="Arial"/>
                <a:cs typeface="Arial"/>
                <a:sym typeface="Arial"/>
              </a:rPr>
              <a:t>ASPECTOS TÉCNICOS</a:t>
            </a:r>
            <a:endParaRPr sz="241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4"/>
          <p:cNvSpPr/>
          <p:nvPr/>
        </p:nvSpPr>
        <p:spPr>
          <a:xfrm>
            <a:off x="619125" y="1276351"/>
            <a:ext cx="6934200" cy="119538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0" name="Google Shape;180;p4"/>
          <p:cNvSpPr/>
          <p:nvPr/>
        </p:nvSpPr>
        <p:spPr>
          <a:xfrm>
            <a:off x="823664" y="1428751"/>
            <a:ext cx="1112484" cy="294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68050" anchor="t" anchorCtr="0">
            <a:spAutoFit/>
          </a:bodyPr>
          <a:lstStyle/>
          <a:p>
            <a:pPr marL="0" marR="0" lvl="0" indent="0" algn="l" rtl="0">
              <a:lnSpc>
                <a:spcPct val="1694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0" b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METODOLOGIA</a:t>
            </a:r>
            <a:endParaRPr sz="118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1" name="Google Shape;181;p4"/>
          <p:cNvSpPr/>
          <p:nvPr/>
        </p:nvSpPr>
        <p:spPr>
          <a:xfrm>
            <a:off x="725402" y="1857375"/>
            <a:ext cx="6553200" cy="1656000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2" name="Google Shape;182;p4"/>
          <p:cNvSpPr/>
          <p:nvPr/>
        </p:nvSpPr>
        <p:spPr>
          <a:xfrm>
            <a:off x="725402" y="1857375"/>
            <a:ext cx="28575" cy="1656000"/>
          </a:xfrm>
          <a:prstGeom prst="rect">
            <a:avLst/>
          </a:prstGeom>
          <a:solidFill>
            <a:srgbClr val="2C528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3" name="Google Shape;183;p4"/>
          <p:cNvSpPr/>
          <p:nvPr/>
        </p:nvSpPr>
        <p:spPr>
          <a:xfrm>
            <a:off x="739441" y="1857375"/>
            <a:ext cx="6553200" cy="1030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6125" tIns="113450" rIns="136125" bIns="113450" anchor="t" anchorCtr="0">
            <a:spAutoFit/>
          </a:bodyPr>
          <a:lstStyle/>
          <a:p>
            <a:pPr lvl="0" algn="l" rtl="0">
              <a:lnSpc>
                <a:spcPct val="16663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pt-BR" sz="1040" dirty="0">
                <a:solidFill>
                  <a:srgbClr val="2D3748"/>
                </a:solidFill>
                <a:latin typeface="Century Gothic"/>
              </a:rPr>
              <a:t>A metodologia do projeto é fundamentada nos princípios da andragogia e da aprendizagem experiencial, com foco no aprender fazendo e na aplicação prática dos conhecimentos ao contexto real do negócio ferroviário</a:t>
            </a:r>
            <a:endParaRPr lang="pt-BR" sz="1040" dirty="0">
              <a:solidFill>
                <a:srgbClr val="2D3748"/>
              </a:solidFill>
              <a:latin typeface="Century Gothic"/>
              <a:sym typeface="Century Gothic"/>
            </a:endParaRPr>
          </a:p>
        </p:txBody>
      </p:sp>
      <p:sp>
        <p:nvSpPr>
          <p:cNvPr id="184" name="Google Shape;184;p4"/>
          <p:cNvSpPr/>
          <p:nvPr/>
        </p:nvSpPr>
        <p:spPr>
          <a:xfrm>
            <a:off x="7749325" y="3980650"/>
            <a:ext cx="4384200" cy="25812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endParaRPr sz="24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5" name="Google Shape;185;p4"/>
          <p:cNvSpPr/>
          <p:nvPr/>
        </p:nvSpPr>
        <p:spPr>
          <a:xfrm>
            <a:off x="7749325" y="4013382"/>
            <a:ext cx="4212000" cy="28500"/>
          </a:xfrm>
          <a:prstGeom prst="rect">
            <a:avLst/>
          </a:prstGeom>
          <a:solidFill>
            <a:srgbClr val="2C528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7" name="Google Shape;187;p4"/>
          <p:cNvSpPr/>
          <p:nvPr/>
        </p:nvSpPr>
        <p:spPr>
          <a:xfrm>
            <a:off x="7939826" y="4133051"/>
            <a:ext cx="1299900" cy="2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68050" anchor="t" anchorCtr="0">
            <a:spAutoFit/>
          </a:bodyPr>
          <a:lstStyle/>
          <a:p>
            <a:pPr marL="0" marR="0" lvl="0" indent="0" algn="l" rtl="0">
              <a:lnSpc>
                <a:spcPct val="1694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0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EQUIPE PRINCIPAL</a:t>
            </a:r>
            <a:endParaRPr sz="1180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9" name="Google Shape;199;p4"/>
          <p:cNvSpPr/>
          <p:nvPr/>
        </p:nvSpPr>
        <p:spPr>
          <a:xfrm>
            <a:off x="619125" y="4013382"/>
            <a:ext cx="6934200" cy="28500"/>
          </a:xfrm>
          <a:prstGeom prst="rect">
            <a:avLst/>
          </a:prstGeom>
          <a:solidFill>
            <a:srgbClr val="2C528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1" name="Google Shape;201;p4"/>
          <p:cNvSpPr/>
          <p:nvPr/>
        </p:nvSpPr>
        <p:spPr>
          <a:xfrm>
            <a:off x="823664" y="4198512"/>
            <a:ext cx="1617300" cy="2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68050" anchor="t" anchorCtr="0">
            <a:spAutoFit/>
          </a:bodyPr>
          <a:lstStyle/>
          <a:p>
            <a:pPr marL="0" marR="0" lvl="0" indent="0" algn="l" rtl="0">
              <a:lnSpc>
                <a:spcPct val="1694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0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PRODUTOS PRINCIPAIS</a:t>
            </a:r>
            <a:endParaRPr sz="1180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5" name="Google Shape;205;p4"/>
          <p:cNvSpPr/>
          <p:nvPr/>
        </p:nvSpPr>
        <p:spPr>
          <a:xfrm>
            <a:off x="792361" y="4856890"/>
            <a:ext cx="4613367" cy="73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3846"/>
              </a:lnSpc>
            </a:pPr>
            <a:r>
              <a:rPr lang="pt-BR" sz="1040" dirty="0">
                <a:solidFill>
                  <a:srgbClr val="2D374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Formação técnico‑estratégica estruturada de profissionais do setor ferroviário, materializada por meio de uma Pós‑Graduação em Gestão de Negócios Ferroviários.</a:t>
            </a:r>
            <a:endParaRPr sz="104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" name="Google Shape;182;p4">
            <a:extLst>
              <a:ext uri="{FF2B5EF4-FFF2-40B4-BE49-F238E27FC236}">
                <a16:creationId xmlns:a16="http://schemas.microsoft.com/office/drawing/2014/main" id="{A8619BC0-9969-75B1-5CCE-B6029FB41F3C}"/>
              </a:ext>
            </a:extLst>
          </p:cNvPr>
          <p:cNvSpPr/>
          <p:nvPr/>
        </p:nvSpPr>
        <p:spPr>
          <a:xfrm>
            <a:off x="724903" y="4560247"/>
            <a:ext cx="28575" cy="1746000"/>
          </a:xfrm>
          <a:prstGeom prst="rect">
            <a:avLst/>
          </a:prstGeom>
          <a:solidFill>
            <a:srgbClr val="2C528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91B7D82-24C8-6D3B-62A5-B5E0BDBF27A4}"/>
              </a:ext>
            </a:extLst>
          </p:cNvPr>
          <p:cNvSpPr txBox="1"/>
          <p:nvPr/>
        </p:nvSpPr>
        <p:spPr>
          <a:xfrm>
            <a:off x="7636607" y="2293661"/>
            <a:ext cx="4134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INSERIR FOTOS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EBC40C3-B387-21FC-BD02-053FFEEF439B}"/>
              </a:ext>
            </a:extLst>
          </p:cNvPr>
          <p:cNvSpPr txBox="1"/>
          <p:nvPr/>
        </p:nvSpPr>
        <p:spPr>
          <a:xfrm>
            <a:off x="7749325" y="4560247"/>
            <a:ext cx="3935843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40" b="1" dirty="0">
                <a:solidFill>
                  <a:srgbClr val="2D3748"/>
                </a:solidFill>
                <a:latin typeface="Century Gothic"/>
              </a:rPr>
              <a:t>Klaus Pereira S. G. </a:t>
            </a:r>
            <a:r>
              <a:rPr lang="pt-BR" sz="1040" b="1" dirty="0" err="1">
                <a:solidFill>
                  <a:srgbClr val="2D3748"/>
                </a:solidFill>
                <a:latin typeface="Century Gothic"/>
              </a:rPr>
              <a:t>Centenaro</a:t>
            </a:r>
            <a:endParaRPr lang="pt-BR" sz="1040" b="1" dirty="0">
              <a:solidFill>
                <a:srgbClr val="2D3748"/>
              </a:solidFill>
              <a:latin typeface="Century Gothic"/>
            </a:endParaRPr>
          </a:p>
          <a:p>
            <a:r>
              <a:rPr lang="pt-BR" sz="1040" b="1" dirty="0">
                <a:solidFill>
                  <a:srgbClr val="2D3748"/>
                </a:solidFill>
                <a:latin typeface="Century Gothic"/>
              </a:rPr>
              <a:t>Coordenador Geral</a:t>
            </a:r>
          </a:p>
          <a:p>
            <a:r>
              <a:rPr lang="pt-BR" sz="1040" dirty="0">
                <a:solidFill>
                  <a:srgbClr val="2D3748"/>
                </a:solidFill>
                <a:latin typeface="Century Gothic"/>
              </a:rPr>
              <a:t>Doutor e mestre em Administração.​</a:t>
            </a:r>
          </a:p>
          <a:p>
            <a:r>
              <a:rPr lang="pt-BR" sz="1040" dirty="0">
                <a:solidFill>
                  <a:srgbClr val="2D3748"/>
                </a:solidFill>
                <a:latin typeface="Century Gothic"/>
              </a:rPr>
              <a:t>Klaus.silva@professores.ibmec.edu.br |</a:t>
            </a:r>
            <a:r>
              <a:rPr lang="pt-BR" sz="1040" dirty="0" err="1">
                <a:solidFill>
                  <a:srgbClr val="2D3748"/>
                </a:solidFill>
                <a:latin typeface="Century Gothic"/>
              </a:rPr>
              <a:t>Tel</a:t>
            </a:r>
            <a:r>
              <a:rPr lang="pt-BR" sz="1040" dirty="0">
                <a:solidFill>
                  <a:srgbClr val="2D3748"/>
                </a:solidFill>
                <a:latin typeface="Century Gothic"/>
              </a:rPr>
              <a:t>: 21 980247071</a:t>
            </a:r>
          </a:p>
          <a:p>
            <a:endParaRPr lang="pt-BR" sz="1040" dirty="0">
              <a:solidFill>
                <a:srgbClr val="2D3748"/>
              </a:solidFill>
              <a:latin typeface="Century Gothic"/>
            </a:endParaRPr>
          </a:p>
          <a:p>
            <a:r>
              <a:rPr lang="pt-BR" sz="1040" b="1" dirty="0">
                <a:solidFill>
                  <a:srgbClr val="2D3748"/>
                </a:solidFill>
                <a:latin typeface="Century Gothic"/>
              </a:rPr>
              <a:t>Grupo Ibmec Educacional Ltda​</a:t>
            </a:r>
          </a:p>
          <a:p>
            <a:r>
              <a:rPr lang="pt-BR" sz="1040" b="1" dirty="0">
                <a:solidFill>
                  <a:srgbClr val="2D3748"/>
                </a:solidFill>
                <a:latin typeface="Century Gothic"/>
              </a:rPr>
              <a:t>Entidade Executora​</a:t>
            </a:r>
          </a:p>
          <a:p>
            <a:r>
              <a:rPr lang="pt-BR" sz="1040" dirty="0">
                <a:solidFill>
                  <a:srgbClr val="2D3748"/>
                </a:solidFill>
                <a:latin typeface="Century Gothic"/>
              </a:rPr>
              <a:t>Com um portfólio robusto, composto por programas de graduação, pós-graduação, mestrado, extensão e cursos para empresas, com avaliações máximas no MEC e chancelas concedidas por importantes instituições do Brasil e exterior.</a:t>
            </a:r>
          </a:p>
        </p:txBody>
      </p:sp>
      <p:pic>
        <p:nvPicPr>
          <p:cNvPr id="11" name="Imagem 10" descr="Tabela&#10;&#10;O conteúdo gerado por IA pode estar incorreto.">
            <a:extLst>
              <a:ext uri="{FF2B5EF4-FFF2-40B4-BE49-F238E27FC236}">
                <a16:creationId xmlns:a16="http://schemas.microsoft.com/office/drawing/2014/main" id="{AC8E0DB4-AC6A-D5A6-A03F-95CE5F385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045" y="1172977"/>
            <a:ext cx="4048614" cy="2689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185" grpId="0" animBg="1"/>
      <p:bldP spid="187" grpId="0"/>
      <p:bldP spid="201" grpId="0"/>
      <p:bldP spid="205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B2890F51-E70E-6E0B-BBDB-0DE6EBF04AA7}"/>
              </a:ext>
            </a:extLst>
          </p:cNvPr>
          <p:cNvSpPr/>
          <p:nvPr/>
        </p:nvSpPr>
        <p:spPr>
          <a:xfrm>
            <a:off x="6825343" y="1628775"/>
            <a:ext cx="4834822" cy="48482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1" name="Google Shape;211;p5"/>
          <p:cNvSpPr/>
          <p:nvPr/>
        </p:nvSpPr>
        <p:spPr>
          <a:xfrm>
            <a:off x="571500" y="381001"/>
            <a:ext cx="11049000" cy="6477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2" name="Google Shape;212;p5"/>
          <p:cNvSpPr/>
          <p:nvPr/>
        </p:nvSpPr>
        <p:spPr>
          <a:xfrm>
            <a:off x="571500" y="990601"/>
            <a:ext cx="11049000" cy="381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3" name="Google Shape;213;p5"/>
          <p:cNvSpPr/>
          <p:nvPr/>
        </p:nvSpPr>
        <p:spPr>
          <a:xfrm>
            <a:off x="571500" y="381000"/>
            <a:ext cx="5092800" cy="5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13450" anchor="t" anchorCtr="0">
            <a:spAutoFit/>
          </a:bodyPr>
          <a:lstStyle/>
          <a:p>
            <a:pPr marL="0" marR="0" lvl="0" indent="0" algn="l" rtl="0">
              <a:lnSpc>
                <a:spcPct val="1659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11" b="1">
                <a:solidFill>
                  <a:srgbClr val="1A365D"/>
                </a:solidFill>
                <a:latin typeface="Arial"/>
                <a:ea typeface="Arial"/>
                <a:cs typeface="Arial"/>
                <a:sym typeface="Arial"/>
              </a:rPr>
              <a:t>ORÇAMENTO E CRONOGRAMA</a:t>
            </a:r>
            <a:endParaRPr sz="241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5"/>
          <p:cNvSpPr/>
          <p:nvPr/>
        </p:nvSpPr>
        <p:spPr>
          <a:xfrm>
            <a:off x="417535" y="1170028"/>
            <a:ext cx="5896831" cy="139561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7" name="Google Shape;217;p5"/>
          <p:cNvSpPr/>
          <p:nvPr/>
        </p:nvSpPr>
        <p:spPr>
          <a:xfrm>
            <a:off x="762000" y="1333501"/>
            <a:ext cx="1083630" cy="327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68050" anchor="t" anchorCtr="0">
            <a:spAutoFit/>
          </a:bodyPr>
          <a:lstStyle/>
          <a:p>
            <a:pPr marL="0" marR="0" lvl="0" indent="0" algn="l" rtl="0">
              <a:lnSpc>
                <a:spcPct val="1722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16" b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VALOR TOTAL</a:t>
            </a:r>
            <a:endParaRPr sz="1316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8" name="Google Shape;218;p5"/>
          <p:cNvSpPr/>
          <p:nvPr/>
        </p:nvSpPr>
        <p:spPr>
          <a:xfrm>
            <a:off x="-42540" y="1657529"/>
            <a:ext cx="6867302" cy="821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6125" tIns="136125" rIns="136125" bIns="136125" anchor="t" anchorCtr="0">
            <a:spAutoFit/>
          </a:bodyPr>
          <a:lstStyle/>
          <a:p>
            <a:pPr algn="ctr">
              <a:lnSpc>
                <a:spcPct val="168539"/>
              </a:lnSpc>
            </a:pPr>
            <a:r>
              <a:rPr lang="en-US" sz="2100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R$ 887.500,00 (</a:t>
            </a:r>
            <a:r>
              <a:rPr lang="en-US" sz="1100" dirty="0" err="1">
                <a:solidFill>
                  <a:schemeClr val="dk2"/>
                </a:solidFill>
                <a:latin typeface="Segoe UI"/>
                <a:ea typeface="Century Gothic"/>
                <a:cs typeface="Segoe UI"/>
                <a:sym typeface="Century Gothic"/>
              </a:rPr>
              <a:t>oitocentos</a:t>
            </a:r>
            <a:r>
              <a:rPr lang="en-US" sz="1100" dirty="0">
                <a:solidFill>
                  <a:schemeClr val="dk2"/>
                </a:solidFill>
                <a:latin typeface="Segoe UI"/>
                <a:ea typeface="Century Gothic"/>
                <a:cs typeface="Segoe UI"/>
                <a:sym typeface="Century Gothic"/>
              </a:rPr>
              <a:t> e </a:t>
            </a:r>
            <a:r>
              <a:rPr lang="en-US" sz="1100" dirty="0" err="1">
                <a:solidFill>
                  <a:schemeClr val="dk2"/>
                </a:solidFill>
                <a:latin typeface="Segoe UI"/>
                <a:ea typeface="Century Gothic"/>
                <a:cs typeface="Segoe UI"/>
                <a:sym typeface="Century Gothic"/>
              </a:rPr>
              <a:t>oitenta</a:t>
            </a:r>
            <a:r>
              <a:rPr lang="en-US" sz="1100" dirty="0">
                <a:solidFill>
                  <a:schemeClr val="dk2"/>
                </a:solidFill>
                <a:latin typeface="Segoe UI"/>
                <a:ea typeface="Century Gothic"/>
                <a:cs typeface="Segoe UI"/>
                <a:sym typeface="Century Gothic"/>
              </a:rPr>
              <a:t> e </a:t>
            </a:r>
            <a:r>
              <a:rPr lang="en-US" sz="1100" dirty="0" err="1">
                <a:solidFill>
                  <a:schemeClr val="dk2"/>
                </a:solidFill>
                <a:latin typeface="Segoe UI"/>
                <a:ea typeface="Century Gothic"/>
                <a:cs typeface="Segoe UI"/>
                <a:sym typeface="Century Gothic"/>
              </a:rPr>
              <a:t>sete</a:t>
            </a:r>
            <a:r>
              <a:rPr lang="en-US" sz="1100" dirty="0">
                <a:solidFill>
                  <a:schemeClr val="dk2"/>
                </a:solidFill>
                <a:latin typeface="Segoe UI"/>
                <a:ea typeface="Century Gothic"/>
                <a:cs typeface="Segoe UI"/>
                <a:sym typeface="Century Gothic"/>
              </a:rPr>
              <a:t> mil e </a:t>
            </a:r>
            <a:r>
              <a:rPr lang="en-US" sz="1100" dirty="0" err="1">
                <a:solidFill>
                  <a:schemeClr val="dk2"/>
                </a:solidFill>
                <a:latin typeface="Segoe UI"/>
                <a:ea typeface="Century Gothic"/>
                <a:cs typeface="Segoe UI"/>
                <a:sym typeface="Century Gothic"/>
              </a:rPr>
              <a:t>quinhentos</a:t>
            </a:r>
            <a:r>
              <a:rPr lang="en-US" sz="1100" dirty="0">
                <a:solidFill>
                  <a:schemeClr val="dk2"/>
                </a:solidFill>
                <a:latin typeface="Segoe UI"/>
                <a:ea typeface="Century Gothic"/>
                <a:cs typeface="Segoe UI"/>
                <a:sym typeface="Century Gothic"/>
              </a:rPr>
              <a:t> reais</a:t>
            </a:r>
            <a:r>
              <a:rPr lang="en-US" sz="2100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</a:rPr>
              <a:t>)</a:t>
            </a:r>
            <a:endParaRPr lang="pt-BR" sz="2136" dirty="0">
              <a:solidFill>
                <a:schemeClr val="dk2"/>
              </a:solidFill>
              <a:latin typeface="Segoe UI"/>
              <a:ea typeface="Century Gothic"/>
              <a:cs typeface="Century Gothic"/>
            </a:endParaRPr>
          </a:p>
        </p:txBody>
      </p:sp>
      <p:sp>
        <p:nvSpPr>
          <p:cNvPr id="222" name="Google Shape;222;p5"/>
          <p:cNvSpPr/>
          <p:nvPr/>
        </p:nvSpPr>
        <p:spPr>
          <a:xfrm>
            <a:off x="762001" y="2943226"/>
            <a:ext cx="3505199" cy="417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68050" anchor="t" anchorCtr="0">
            <a:spAutoFit/>
          </a:bodyPr>
          <a:lstStyle/>
          <a:p>
            <a:pPr marL="0" marR="0" lvl="0" indent="0" algn="l" rtl="0">
              <a:lnSpc>
                <a:spcPct val="1722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16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DISTRIBUIÇÃO POR ANO CONTRATUAL</a:t>
            </a:r>
            <a:endParaRPr sz="1316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3" name="Google Shape;223;p5"/>
          <p:cNvSpPr/>
          <p:nvPr/>
        </p:nvSpPr>
        <p:spPr>
          <a:xfrm>
            <a:off x="762000" y="3400425"/>
            <a:ext cx="5515831" cy="381000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4" name="Google Shape;224;p5"/>
          <p:cNvSpPr/>
          <p:nvPr/>
        </p:nvSpPr>
        <p:spPr>
          <a:xfrm>
            <a:off x="762000" y="3400425"/>
            <a:ext cx="28575" cy="381000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5" name="Google Shape;225;p5"/>
          <p:cNvSpPr/>
          <p:nvPr/>
        </p:nvSpPr>
        <p:spPr>
          <a:xfrm>
            <a:off x="876299" y="3476625"/>
            <a:ext cx="2060100" cy="28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866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Ano X - [XXX/XX a XXX/XX</a:t>
            </a:r>
            <a:endParaRPr sz="1045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6" name="Google Shape;226;p5"/>
          <p:cNvSpPr/>
          <p:nvPr/>
        </p:nvSpPr>
        <p:spPr>
          <a:xfrm>
            <a:off x="4554624" y="3476625"/>
            <a:ext cx="1513235" cy="28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866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R$ XXXXXXXX</a:t>
            </a:r>
          </a:p>
        </p:txBody>
      </p:sp>
      <p:sp>
        <p:nvSpPr>
          <p:cNvPr id="227" name="Google Shape;227;p5"/>
          <p:cNvSpPr/>
          <p:nvPr/>
        </p:nvSpPr>
        <p:spPr>
          <a:xfrm>
            <a:off x="762000" y="3857625"/>
            <a:ext cx="5515831" cy="381000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8" name="Google Shape;228;p5"/>
          <p:cNvSpPr/>
          <p:nvPr/>
        </p:nvSpPr>
        <p:spPr>
          <a:xfrm>
            <a:off x="762000" y="3857625"/>
            <a:ext cx="28575" cy="381000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9" name="Google Shape;229;p5"/>
          <p:cNvSpPr/>
          <p:nvPr/>
        </p:nvSpPr>
        <p:spPr>
          <a:xfrm>
            <a:off x="876299" y="3933825"/>
            <a:ext cx="2677200" cy="28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78660"/>
              </a:lnSpc>
            </a:pPr>
            <a:r>
              <a:rPr lang="pt-BR" sz="104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Ano X - [XXX/XX a XXX/XX</a:t>
            </a:r>
            <a:endParaRPr sz="1045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0" name="Google Shape;230;p5"/>
          <p:cNvSpPr/>
          <p:nvPr/>
        </p:nvSpPr>
        <p:spPr>
          <a:xfrm>
            <a:off x="4554624" y="3933825"/>
            <a:ext cx="1513235" cy="28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866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R$ XXXXXXX</a:t>
            </a:r>
          </a:p>
        </p:txBody>
      </p:sp>
      <p:sp>
        <p:nvSpPr>
          <p:cNvPr id="231" name="Google Shape;231;p5"/>
          <p:cNvSpPr/>
          <p:nvPr/>
        </p:nvSpPr>
        <p:spPr>
          <a:xfrm>
            <a:off x="762000" y="4314825"/>
            <a:ext cx="5515831" cy="381000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2" name="Google Shape;232;p5"/>
          <p:cNvSpPr/>
          <p:nvPr/>
        </p:nvSpPr>
        <p:spPr>
          <a:xfrm>
            <a:off x="762000" y="4314825"/>
            <a:ext cx="28575" cy="381000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3" name="Google Shape;233;p5"/>
          <p:cNvSpPr/>
          <p:nvPr/>
        </p:nvSpPr>
        <p:spPr>
          <a:xfrm>
            <a:off x="876299" y="4391025"/>
            <a:ext cx="3125100" cy="28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78660"/>
              </a:lnSpc>
            </a:pPr>
            <a:r>
              <a:rPr lang="pt-BR" sz="104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Ano X - [XXX/XX a XXX/XX</a:t>
            </a:r>
            <a:endParaRPr lang="pt-BR" sz="1045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4" name="Google Shape;234;p5"/>
          <p:cNvSpPr/>
          <p:nvPr/>
        </p:nvSpPr>
        <p:spPr>
          <a:xfrm>
            <a:off x="4554624" y="4391025"/>
            <a:ext cx="1513235" cy="28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866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R$ XXXXXX</a:t>
            </a:r>
          </a:p>
        </p:txBody>
      </p:sp>
      <p:sp>
        <p:nvSpPr>
          <p:cNvPr id="241" name="Google Shape;241;p5"/>
          <p:cNvSpPr/>
          <p:nvPr/>
        </p:nvSpPr>
        <p:spPr>
          <a:xfrm>
            <a:off x="8632640" y="1170019"/>
            <a:ext cx="1061700" cy="2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7866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5" b="1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Fases</a:t>
            </a:r>
            <a:r>
              <a:rPr lang="en-US" sz="104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do </a:t>
            </a:r>
            <a:r>
              <a:rPr lang="en-US" sz="1045" b="1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Projeto</a:t>
            </a:r>
            <a:endParaRPr sz="1045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26370F7-B9CA-C7EA-C25E-FF1688217314}"/>
              </a:ext>
            </a:extLst>
          </p:cNvPr>
          <p:cNvSpPr txBox="1"/>
          <p:nvPr/>
        </p:nvSpPr>
        <p:spPr>
          <a:xfrm>
            <a:off x="7896056" y="3429000"/>
            <a:ext cx="3189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INSERIR AS ETAPAS DO PROJETO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6"/>
          <p:cNvSpPr/>
          <p:nvPr/>
        </p:nvSpPr>
        <p:spPr>
          <a:xfrm>
            <a:off x="952500" y="285751"/>
            <a:ext cx="1969450" cy="124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49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7" b="1">
                <a:solidFill>
                  <a:srgbClr val="2C528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APRESENTAÇÃO PROJETO RDT/RPMF | CONTATOS</a:t>
            </a:r>
            <a:endParaRPr sz="647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9" name="Google Shape;249;p6"/>
          <p:cNvSpPr/>
          <p:nvPr/>
        </p:nvSpPr>
        <p:spPr>
          <a:xfrm>
            <a:off x="3295650" y="1054150"/>
            <a:ext cx="5702400" cy="6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83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48" b="1">
                <a:solidFill>
                  <a:srgbClr val="1A365D"/>
                </a:solidFill>
                <a:latin typeface="Arial"/>
                <a:ea typeface="Arial"/>
                <a:cs typeface="Arial"/>
                <a:sym typeface="Arial"/>
              </a:rPr>
              <a:t>OBRIGADO PELA ATENÇÃO</a:t>
            </a:r>
            <a:endParaRPr sz="324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6"/>
          <p:cNvSpPr/>
          <p:nvPr/>
        </p:nvSpPr>
        <p:spPr>
          <a:xfrm>
            <a:off x="1951645" y="2228887"/>
            <a:ext cx="8572500" cy="221359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6"/>
          <p:cNvSpPr/>
          <p:nvPr/>
        </p:nvSpPr>
        <p:spPr>
          <a:xfrm>
            <a:off x="4118582" y="2564871"/>
            <a:ext cx="3762375" cy="1565895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6"/>
          <p:cNvSpPr/>
          <p:nvPr/>
        </p:nvSpPr>
        <p:spPr>
          <a:xfrm>
            <a:off x="4118582" y="2564871"/>
            <a:ext cx="3762375" cy="28575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6"/>
          <p:cNvSpPr/>
          <p:nvPr/>
        </p:nvSpPr>
        <p:spPr>
          <a:xfrm>
            <a:off x="4371069" y="2755383"/>
            <a:ext cx="3257400" cy="30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94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0" b="1" dirty="0">
                <a:solidFill>
                  <a:srgbClr val="1A365D"/>
                </a:solidFill>
                <a:latin typeface="Arial"/>
                <a:ea typeface="Arial"/>
                <a:cs typeface="Arial"/>
                <a:sym typeface="Arial"/>
              </a:rPr>
              <a:t>Fernanda Miranda </a:t>
            </a:r>
            <a:endParaRPr sz="118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6"/>
          <p:cNvSpPr/>
          <p:nvPr/>
        </p:nvSpPr>
        <p:spPr>
          <a:xfrm>
            <a:off x="5262969" y="3088756"/>
            <a:ext cx="1473600" cy="246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758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1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Analista</a:t>
            </a:r>
            <a:r>
              <a:rPr lang="en-US" sz="91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RH Sr</a:t>
            </a:r>
            <a:endParaRPr sz="91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6"/>
          <p:cNvSpPr/>
          <p:nvPr/>
        </p:nvSpPr>
        <p:spPr>
          <a:xfrm>
            <a:off x="4261457" y="3431645"/>
            <a:ext cx="3476625" cy="574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92871"/>
              </a:lnSpc>
            </a:pPr>
            <a:r>
              <a:rPr lang="en-US" sz="968" dirty="0">
                <a:solidFill>
                  <a:schemeClr val="hlink"/>
                </a:solidFill>
              </a:rPr>
              <a:t>E-MAIL</a:t>
            </a:r>
          </a:p>
          <a:p>
            <a:pPr lvl="0" algn="ctr">
              <a:lnSpc>
                <a:spcPct val="192871"/>
              </a:lnSpc>
            </a:pPr>
            <a:r>
              <a:rPr lang="en-US" sz="968" dirty="0">
                <a:solidFill>
                  <a:schemeClr val="hlink"/>
                </a:solidFill>
              </a:rPr>
              <a:t>TEELFONE</a:t>
            </a:r>
            <a:endParaRPr lang="en-US" sz="968" dirty="0">
              <a:solidFill>
                <a:schemeClr val="dk1"/>
              </a:solidFill>
            </a:endParaRPr>
          </a:p>
        </p:txBody>
      </p:sp>
      <p:sp>
        <p:nvSpPr>
          <p:cNvPr id="258" name="Google Shape;258;p6"/>
          <p:cNvSpPr/>
          <p:nvPr/>
        </p:nvSpPr>
        <p:spPr>
          <a:xfrm>
            <a:off x="8166706" y="2564871"/>
            <a:ext cx="3762375" cy="1565895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6"/>
          <p:cNvSpPr/>
          <p:nvPr/>
        </p:nvSpPr>
        <p:spPr>
          <a:xfrm>
            <a:off x="8166706" y="2564871"/>
            <a:ext cx="3762375" cy="28575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6"/>
          <p:cNvSpPr/>
          <p:nvPr/>
        </p:nvSpPr>
        <p:spPr>
          <a:xfrm>
            <a:off x="8347643" y="2769658"/>
            <a:ext cx="3400500" cy="30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949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8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6"/>
          <p:cNvSpPr/>
          <p:nvPr/>
        </p:nvSpPr>
        <p:spPr>
          <a:xfrm>
            <a:off x="9383393" y="3103033"/>
            <a:ext cx="1625502" cy="246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758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1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Coordenador</a:t>
            </a:r>
            <a:r>
              <a:rPr lang="en-US" sz="91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Geral IBMEC </a:t>
            </a:r>
            <a:endParaRPr sz="91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6"/>
          <p:cNvSpPr/>
          <p:nvPr/>
        </p:nvSpPr>
        <p:spPr>
          <a:xfrm>
            <a:off x="8309581" y="3445933"/>
            <a:ext cx="3476625" cy="574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928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 dirty="0">
                <a:solidFill>
                  <a:schemeClr val="hlink"/>
                </a:solidFill>
              </a:rPr>
              <a:t>E-MAIL</a:t>
            </a:r>
          </a:p>
          <a:p>
            <a:pPr marL="0" marR="0" lvl="0" indent="0" algn="ctr" rtl="0">
              <a:lnSpc>
                <a:spcPct val="1928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 dirty="0">
                <a:solidFill>
                  <a:schemeClr val="hlink"/>
                </a:solidFill>
              </a:rPr>
              <a:t>TEELFONE</a:t>
            </a:r>
            <a:endParaRPr sz="968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6"/>
          <p:cNvSpPr/>
          <p:nvPr/>
        </p:nvSpPr>
        <p:spPr>
          <a:xfrm>
            <a:off x="2286000" y="4771095"/>
            <a:ext cx="7620000" cy="967680"/>
          </a:xfrm>
          <a:prstGeom prst="rect">
            <a:avLst/>
          </a:prstGeom>
          <a:solidFill>
            <a:srgbClr val="C05621">
              <a:alpha val="784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6"/>
          <p:cNvSpPr/>
          <p:nvPr/>
        </p:nvSpPr>
        <p:spPr>
          <a:xfrm>
            <a:off x="2427894" y="4771095"/>
            <a:ext cx="7620000" cy="19051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6"/>
          <p:cNvSpPr/>
          <p:nvPr/>
        </p:nvSpPr>
        <p:spPr>
          <a:xfrm>
            <a:off x="2286000" y="5719725"/>
            <a:ext cx="7620000" cy="19051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6"/>
          <p:cNvSpPr/>
          <p:nvPr/>
        </p:nvSpPr>
        <p:spPr>
          <a:xfrm>
            <a:off x="2286000" y="4771095"/>
            <a:ext cx="7620000" cy="70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0175" tIns="226725" rIns="340175" bIns="226725" anchor="t" anchorCtr="0">
            <a:spAutoFit/>
          </a:bodyPr>
          <a:lstStyle/>
          <a:p>
            <a:pPr marL="0" marR="0" lvl="0" indent="0" algn="ctr" rtl="0">
              <a:lnSpc>
                <a:spcPct val="180762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8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53;p6">
            <a:extLst>
              <a:ext uri="{FF2B5EF4-FFF2-40B4-BE49-F238E27FC236}">
                <a16:creationId xmlns:a16="http://schemas.microsoft.com/office/drawing/2014/main" id="{883BBE24-CBF8-B6BF-D4BB-300FE9C224DB}"/>
              </a:ext>
            </a:extLst>
          </p:cNvPr>
          <p:cNvSpPr/>
          <p:nvPr/>
        </p:nvSpPr>
        <p:spPr>
          <a:xfrm>
            <a:off x="206764" y="2564528"/>
            <a:ext cx="3762375" cy="1565895"/>
          </a:xfrm>
          <a:prstGeom prst="rect">
            <a:avLst/>
          </a:prstGeom>
          <a:solidFill>
            <a:srgbClr val="F8F9FA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254;p6">
            <a:extLst>
              <a:ext uri="{FF2B5EF4-FFF2-40B4-BE49-F238E27FC236}">
                <a16:creationId xmlns:a16="http://schemas.microsoft.com/office/drawing/2014/main" id="{C232E460-4C6E-F131-F037-2B3AAAE73973}"/>
              </a:ext>
            </a:extLst>
          </p:cNvPr>
          <p:cNvSpPr/>
          <p:nvPr/>
        </p:nvSpPr>
        <p:spPr>
          <a:xfrm>
            <a:off x="206764" y="2564528"/>
            <a:ext cx="3762375" cy="28575"/>
          </a:xfrm>
          <a:prstGeom prst="rect">
            <a:avLst/>
          </a:prstGeom>
          <a:solidFill>
            <a:srgbClr val="C0562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255;p6">
            <a:extLst>
              <a:ext uri="{FF2B5EF4-FFF2-40B4-BE49-F238E27FC236}">
                <a16:creationId xmlns:a16="http://schemas.microsoft.com/office/drawing/2014/main" id="{81F40360-78D8-F5D2-364F-431437D42E7F}"/>
              </a:ext>
            </a:extLst>
          </p:cNvPr>
          <p:cNvSpPr/>
          <p:nvPr/>
        </p:nvSpPr>
        <p:spPr>
          <a:xfrm>
            <a:off x="459251" y="2755040"/>
            <a:ext cx="3257400" cy="30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94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0" b="1" dirty="0">
                <a:solidFill>
                  <a:srgbClr val="1A365D"/>
                </a:solidFill>
              </a:rPr>
              <a:t>Kenya Consceição</a:t>
            </a:r>
            <a:endParaRPr sz="118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256;p6">
            <a:extLst>
              <a:ext uri="{FF2B5EF4-FFF2-40B4-BE49-F238E27FC236}">
                <a16:creationId xmlns:a16="http://schemas.microsoft.com/office/drawing/2014/main" id="{7AACA5E2-523B-529D-61C4-7DC4133E40A4}"/>
              </a:ext>
            </a:extLst>
          </p:cNvPr>
          <p:cNvSpPr/>
          <p:nvPr/>
        </p:nvSpPr>
        <p:spPr>
          <a:xfrm>
            <a:off x="1351151" y="3088413"/>
            <a:ext cx="1473600" cy="246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758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1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Gerente DHO</a:t>
            </a:r>
            <a:endParaRPr sz="91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257;p6">
            <a:extLst>
              <a:ext uri="{FF2B5EF4-FFF2-40B4-BE49-F238E27FC236}">
                <a16:creationId xmlns:a16="http://schemas.microsoft.com/office/drawing/2014/main" id="{8F4C1005-A98A-EE8F-3C93-E031E33F21D7}"/>
              </a:ext>
            </a:extLst>
          </p:cNvPr>
          <p:cNvSpPr/>
          <p:nvPr/>
        </p:nvSpPr>
        <p:spPr>
          <a:xfrm>
            <a:off x="349639" y="3431302"/>
            <a:ext cx="3476625" cy="574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92871"/>
              </a:lnSpc>
            </a:pPr>
            <a:r>
              <a:rPr lang="en-US" sz="968" dirty="0">
                <a:solidFill>
                  <a:schemeClr val="hlink"/>
                </a:solidFill>
              </a:rPr>
              <a:t>E-MAIL</a:t>
            </a:r>
          </a:p>
          <a:p>
            <a:pPr lvl="0" algn="ctr">
              <a:lnSpc>
                <a:spcPct val="192871"/>
              </a:lnSpc>
            </a:pPr>
            <a:r>
              <a:rPr lang="en-US" sz="968" dirty="0">
                <a:solidFill>
                  <a:schemeClr val="hlink"/>
                </a:solidFill>
              </a:rPr>
              <a:t>TEELFONE</a:t>
            </a:r>
            <a:endParaRPr lang="en-US" sz="968" dirty="0">
              <a:solidFill>
                <a:schemeClr val="dk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9FE2D1-9147-2615-98D8-7111757DF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845907"/>
            <a:ext cx="18097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255;p6">
            <a:extLst>
              <a:ext uri="{FF2B5EF4-FFF2-40B4-BE49-F238E27FC236}">
                <a16:creationId xmlns:a16="http://schemas.microsoft.com/office/drawing/2014/main" id="{A1A7A63A-59B1-79A9-BE12-996AD1A0DB0A}"/>
              </a:ext>
            </a:extLst>
          </p:cNvPr>
          <p:cNvSpPr/>
          <p:nvPr/>
        </p:nvSpPr>
        <p:spPr>
          <a:xfrm>
            <a:off x="8419193" y="2702458"/>
            <a:ext cx="3257400" cy="30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94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0" b="1" dirty="0">
                <a:solidFill>
                  <a:srgbClr val="1A365D"/>
                </a:solidFill>
                <a:latin typeface="Arial"/>
                <a:ea typeface="Arial"/>
                <a:cs typeface="Arial"/>
                <a:sym typeface="Arial"/>
              </a:rPr>
              <a:t>Klaus Pereira</a:t>
            </a:r>
            <a:endParaRPr sz="118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537872D8-2769-8B27-B8DE-B14A2D6EDD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8160" y="4873321"/>
            <a:ext cx="2177091" cy="79754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Tema do Office">
  <a:themeElements>
    <a:clrScheme name="Paleta Guia MRS">
      <a:dk1>
        <a:srgbClr val="000000"/>
      </a:dk1>
      <a:lt1>
        <a:srgbClr val="FFFFFF"/>
      </a:lt1>
      <a:dk2>
        <a:srgbClr val="1B3255"/>
      </a:dk2>
      <a:lt2>
        <a:srgbClr val="E5E6E7"/>
      </a:lt2>
      <a:accent1>
        <a:srgbClr val="00498E"/>
      </a:accent1>
      <a:accent2>
        <a:srgbClr val="0093D3"/>
      </a:accent2>
      <a:accent3>
        <a:srgbClr val="FFCC00"/>
      </a:accent3>
      <a:accent4>
        <a:srgbClr val="FFED00"/>
      </a:accent4>
      <a:accent5>
        <a:srgbClr val="D66013"/>
      </a:accent5>
      <a:accent6>
        <a:srgbClr val="F58225"/>
      </a:accent6>
      <a:hlink>
        <a:srgbClr val="48A1FA"/>
      </a:hlink>
      <a:folHlink>
        <a:srgbClr val="6F3B5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D48B00628D9ED4D9C809DA14F867FB6" ma:contentTypeVersion="23" ma:contentTypeDescription="Criar um novo documento." ma:contentTypeScope="" ma:versionID="93c202118b9c278dd6b948d05cdfba20">
  <xsd:schema xmlns:xsd="http://www.w3.org/2001/XMLSchema" xmlns:xs="http://www.w3.org/2001/XMLSchema" xmlns:p="http://schemas.microsoft.com/office/2006/metadata/properties" xmlns:ns1="http://schemas.microsoft.com/sharepoint/v3" xmlns:ns2="f4c45209-9da6-4226-8983-b3c15e5fc568" xmlns:ns3="0846be6d-4ff5-45fb-822e-d544b1d35fe4" targetNamespace="http://schemas.microsoft.com/office/2006/metadata/properties" ma:root="true" ma:fieldsID="9844ec3db00baa74fe074da8b6aa0cdf" ns1:_="" ns2:_="" ns3:_="">
    <xsd:import namespace="http://schemas.microsoft.com/sharepoint/v3"/>
    <xsd:import namespace="f4c45209-9da6-4226-8983-b3c15e5fc568"/>
    <xsd:import namespace="0846be6d-4ff5-45fb-822e-d544b1d35fe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ObjectDetectorVersions" minOccurs="0"/>
                <xsd:element ref="ns3:MediaServiceSearchProperties" minOccurs="0"/>
                <xsd:element ref="ns1:_ip_UnifiedCompliancePolicyProperties" minOccurs="0"/>
                <xsd:element ref="ns1:_ip_UnifiedCompliancePolicyUIAc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Propriedades da Política de Conformidade Unificada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Ação de IU da Política de Conformidade Unificada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c45209-9da6-4226-8983-b3c15e5fc5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39b3df8b-50dc-43da-9383-d09e7ed947e2}" ma:internalName="TaxCatchAll" ma:showField="CatchAllData" ma:web="f4c45209-9da6-4226-8983-b3c15e5fc5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46be6d-4ff5-45fb-822e-d544b1d35fe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m" ma:readOnly="false" ma:fieldId="{5cf76f15-5ced-4ddc-b409-7134ff3c332f}" ma:taxonomyMulti="true" ma:sspId="b3427d64-46e0-4132-aeab-1fa611e2e5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0846be6d-4ff5-45fb-822e-d544b1d35fe4">
      <Terms xmlns="http://schemas.microsoft.com/office/infopath/2007/PartnerControls"/>
    </lcf76f155ced4ddcb4097134ff3c332f>
    <TaxCatchAll xmlns="f4c45209-9da6-4226-8983-b3c15e5fc568" xsi:nil="true"/>
    <SharedWithUsers xmlns="f4c45209-9da6-4226-8983-b3c15e5fc568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AA745C-92E8-4816-A072-594E54A3D38A}"/>
</file>

<file path=customXml/itemProps2.xml><?xml version="1.0" encoding="utf-8"?>
<ds:datastoreItem xmlns:ds="http://schemas.openxmlformats.org/officeDocument/2006/customXml" ds:itemID="{97C88550-7C5D-4BF3-B95F-460F181E5725}">
  <ds:schemaRefs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0846be6d-4ff5-45fb-822e-d544b1d35fe4"/>
    <ds:schemaRef ds:uri="f4c45209-9da6-4226-8983-b3c15e5fc568"/>
    <ds:schemaRef ds:uri="http://schemas.microsoft.com/sharepoint/v3"/>
    <ds:schemaRef ds:uri="8427f90a-6ad2-4e83-9fa3-69f932e99aa8"/>
  </ds:schemaRefs>
</ds:datastoreItem>
</file>

<file path=customXml/itemProps3.xml><?xml version="1.0" encoding="utf-8"?>
<ds:datastoreItem xmlns:ds="http://schemas.openxmlformats.org/officeDocument/2006/customXml" ds:itemID="{05D53ED1-89A1-4E47-A076-16636340D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1231</TotalTime>
  <Words>1361</Words>
  <Application>Microsoft Office PowerPoint</Application>
  <PresentationFormat>Widescreen</PresentationFormat>
  <Paragraphs>121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7" baseType="lpstr"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Dias</dc:creator>
  <cp:lastModifiedBy>Fernanda Valle</cp:lastModifiedBy>
  <cp:revision>31</cp:revision>
  <dcterms:created xsi:type="dcterms:W3CDTF">2025-05-24T21:20:29Z</dcterms:created>
  <dcterms:modified xsi:type="dcterms:W3CDTF">2026-02-11T20:24:31Z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0x0101001D48B00628D9ED4D9C809DA14F867FB6</vt:lpwstr>
  </property>
  <property fmtid="{D5CDD505-2E9C-101B-9397-08002B2CF9AE}" pid="3" name="MediaServiceImageTags">
    <vt:lpwstr/>
  </property>
  <property fmtid="{D5CDD505-2E9C-101B-9397-08002B2CF9AE}" pid="4" name="Order">
    <vt:r8>7818500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